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569" autoAdjust="0"/>
    <p:restoredTop sz="66884" autoAdjust="0"/>
  </p:normalViewPr>
  <p:slideViewPr>
    <p:cSldViewPr snapToGrid="0" snapToObjects="1">
      <p:cViewPr>
        <p:scale>
          <a:sx n="100" d="100"/>
          <a:sy n="100" d="100"/>
        </p:scale>
        <p:origin x="-2592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7BCBE-7FD0-3942-B6C9-5678295B7C02}" type="datetimeFigureOut">
              <a:rPr lang="ja-JP" altLang="en-US" smtClean="0"/>
              <a:t>11.4.6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99C5D-794E-544B-BAA5-7B9AFF39E407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TOP:</a:t>
            </a:r>
            <a:r>
              <a:rPr lang="en-US" altLang="ja-JP" baseline="0" dirty="0" smtClean="0"/>
              <a:t> </a:t>
            </a:r>
            <a:r>
              <a:rPr lang="en-US" altLang="ja-JP" baseline="0" dirty="0" err="1" smtClean="0"/>
              <a:t>top_controller</a:t>
            </a:r>
            <a:endParaRPr lang="en-US" altLang="ja-JP" baseline="0" dirty="0" smtClean="0"/>
          </a:p>
          <a:p>
            <a:endParaRPr lang="en-US" altLang="ja-JP" baseline="0" dirty="0" smtClean="0"/>
          </a:p>
          <a:p>
            <a:r>
              <a:rPr lang="en-US" altLang="ja-JP" baseline="0" dirty="0" err="1" smtClean="0"/>
              <a:t>sales_product_set_controller</a:t>
            </a:r>
            <a:endParaRPr lang="en-US" altLang="ja-JP" baseline="0" dirty="0" smtClean="0"/>
          </a:p>
          <a:p>
            <a:pPr marL="228600" indent="-228600">
              <a:buAutoNum type="alphaLcParenBoth"/>
            </a:pPr>
            <a:r>
              <a:rPr lang="en-US" altLang="ja-JP" baseline="0" dirty="0" smtClean="0"/>
              <a:t>&gt;&gt; </a:t>
            </a:r>
            <a:r>
              <a:rPr lang="en-US" altLang="ja-JP" baseline="0" dirty="0" err="1" smtClean="0"/>
              <a:t>sales_product_set_users_controller</a:t>
            </a:r>
            <a:endParaRPr lang="en-US" altLang="ja-JP" baseline="0" dirty="0" smtClean="0"/>
          </a:p>
          <a:p>
            <a:pPr marL="228600" indent="-228600">
              <a:buAutoNum type="alphaLcParenBoth"/>
            </a:pPr>
            <a:r>
              <a:rPr lang="en-US" altLang="ja-JP" baseline="0" dirty="0" smtClean="0"/>
              <a:t>&gt;&gt; </a:t>
            </a:r>
            <a:r>
              <a:rPr lang="en-US" altLang="ja-JP" baseline="0" dirty="0" err="1" smtClean="0"/>
              <a:t>sales_product_set_local_areas_controller</a:t>
            </a:r>
            <a:endParaRPr lang="en-US" altLang="ja-JP" baseline="0" dirty="0" smtClean="0"/>
          </a:p>
          <a:p>
            <a:pPr marL="228600" indent="-228600">
              <a:buAutoNum type="alphaLcParenBoth"/>
            </a:pPr>
            <a:r>
              <a:rPr lang="en-US" altLang="ja-JP" baseline="0" dirty="0" smtClean="0"/>
              <a:t>&gt;&gt; </a:t>
            </a:r>
            <a:r>
              <a:rPr lang="en-US" altLang="ja-JP" baseline="0" smtClean="0"/>
              <a:t>sales_product_category_monthly_controller</a:t>
            </a:r>
            <a:endParaRPr lang="en-US" altLang="ja-JP" baseline="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99C5D-794E-544B-BAA5-7B9AFF39E407}" type="slidenum">
              <a:rPr lang="ja-JP" altLang="en-US" smtClean="0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37E12-8482-7546-84A5-9C194105994C}" type="datetimeFigureOut">
              <a:rPr lang="ja-JP" altLang="en-US" smtClean="0"/>
              <a:pPr/>
              <a:t>11.4.6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4E4AF-18B3-0F44-A67C-12048A6E309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366536" y="1152379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u="sng" dirty="0" smtClean="0">
                          <a:solidFill>
                            <a:srgbClr val="0000FF"/>
                          </a:solidFill>
                        </a:rPr>
                        <a:t>バルーン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ガイディング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インデフ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product_category_dn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366536" y="607271"/>
            <a:ext cx="21956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3/18</a:t>
            </a:r>
            <a:r>
              <a:rPr kumimoji="1" lang="ja-JP" altLang="en-US" dirty="0" smtClean="0"/>
              <a:t>の売上</a:t>
            </a:r>
            <a:r>
              <a:rPr kumimoji="1" lang="en-US" altLang="ja-JP" dirty="0" smtClean="0"/>
              <a:t> ( 500</a:t>
            </a:r>
            <a:r>
              <a:rPr kumimoji="1" lang="ja-JP" altLang="en-US" dirty="0" smtClean="0"/>
              <a:t>本</a:t>
            </a:r>
            <a:r>
              <a:rPr kumimoji="1" lang="en-US" altLang="ja-JP" dirty="0" smtClean="0"/>
              <a:t> )</a:t>
            </a:r>
            <a:endParaRPr kumimoji="1" lang="ja-JP" altLang="en-US" dirty="0"/>
          </a:p>
        </p:txBody>
      </p:sp>
      <p:cxnSp>
        <p:nvCxnSpPr>
          <p:cNvPr id="10" name="直線コネクタ 9"/>
          <p:cNvCxnSpPr/>
          <p:nvPr/>
        </p:nvCxnSpPr>
        <p:spPr>
          <a:xfrm>
            <a:off x="366536" y="976603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967110" y="2789069"/>
            <a:ext cx="1331867" cy="3406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dirty="0" smtClean="0"/>
              <a:t>3/17</a:t>
            </a:r>
            <a:endParaRPr kumimoji="1" lang="ja-JP" altLang="en-US" dirty="0"/>
          </a:p>
        </p:txBody>
      </p:sp>
      <p:sp>
        <p:nvSpPr>
          <p:cNvPr id="18" name="正方形/長方形 17"/>
          <p:cNvSpPr/>
          <p:nvPr/>
        </p:nvSpPr>
        <p:spPr>
          <a:xfrm>
            <a:off x="2298978" y="2784938"/>
            <a:ext cx="419712" cy="3406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▼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-38100" y="2781678"/>
            <a:ext cx="880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lang="en-US" altLang="ja-JP" dirty="0" smtClean="0"/>
              <a:t>0</a:t>
            </a:r>
            <a:r>
              <a:rPr lang="ja-JP" altLang="en-US" dirty="0" smtClean="0"/>
              <a:t>日分</a:t>
            </a:r>
            <a:endParaRPr kumimoji="1" lang="ja-JP" altLang="en-US" dirty="0"/>
          </a:p>
        </p:txBody>
      </p:sp>
      <p:cxnSp>
        <p:nvCxnSpPr>
          <p:cNvPr id="23" name="直線コネクタ 22"/>
          <p:cNvCxnSpPr/>
          <p:nvPr/>
        </p:nvCxnSpPr>
        <p:spPr>
          <a:xfrm>
            <a:off x="702519" y="2994234"/>
            <a:ext cx="302178" cy="1588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角丸四角形 24"/>
          <p:cNvSpPr/>
          <p:nvPr/>
        </p:nvSpPr>
        <p:spPr>
          <a:xfrm>
            <a:off x="160991" y="151235"/>
            <a:ext cx="600574" cy="40407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TOP</a:t>
            </a:r>
            <a:endParaRPr kumimoji="1" lang="ja-JP" altLang="en-US" dirty="0"/>
          </a:p>
        </p:txBody>
      </p:sp>
      <p:cxnSp>
        <p:nvCxnSpPr>
          <p:cNvPr id="31" name="カギ線コネクタ 30"/>
          <p:cNvCxnSpPr/>
          <p:nvPr/>
        </p:nvCxnSpPr>
        <p:spPr>
          <a:xfrm rot="5400000" flipH="1" flipV="1">
            <a:off x="124366" y="366829"/>
            <a:ext cx="3112665" cy="3039409"/>
          </a:xfrm>
          <a:prstGeom prst="bentConnector3">
            <a:avLst>
              <a:gd name="adj1" fmla="val -18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6" name="表 35"/>
          <p:cNvGraphicFramePr>
            <a:graphicFrameLocks noGrp="1"/>
          </p:cNvGraphicFramePr>
          <p:nvPr/>
        </p:nvGraphicFramePr>
        <p:xfrm>
          <a:off x="326091" y="4093238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u="sng" dirty="0" smtClean="0">
                          <a:solidFill>
                            <a:srgbClr val="0000FF"/>
                          </a:solidFill>
                        </a:rPr>
                        <a:t>バルーン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ガイディング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インデフ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product_category_dn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7" name="テキスト ボックス 36"/>
          <p:cNvSpPr txBox="1"/>
          <p:nvPr/>
        </p:nvSpPr>
        <p:spPr>
          <a:xfrm>
            <a:off x="326091" y="3548130"/>
            <a:ext cx="2247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3/17</a:t>
            </a:r>
            <a:r>
              <a:rPr kumimoji="1" lang="ja-JP" altLang="en-US" dirty="0" smtClean="0"/>
              <a:t>の売上</a:t>
            </a:r>
            <a:r>
              <a:rPr kumimoji="1" lang="en-US" altLang="ja-JP" dirty="0" smtClean="0"/>
              <a:t> ( 450 </a:t>
            </a:r>
            <a:r>
              <a:rPr kumimoji="1" lang="ja-JP" altLang="en-US" dirty="0" smtClean="0"/>
              <a:t>本</a:t>
            </a:r>
            <a:r>
              <a:rPr lang="en-US" altLang="ja-JP" dirty="0" smtClean="0"/>
              <a:t> )</a:t>
            </a:r>
            <a:endParaRPr kumimoji="1" lang="ja-JP" altLang="en-US" dirty="0"/>
          </a:p>
        </p:txBody>
      </p:sp>
      <p:cxnSp>
        <p:nvCxnSpPr>
          <p:cNvPr id="38" name="直線コネクタ 37"/>
          <p:cNvCxnSpPr/>
          <p:nvPr/>
        </p:nvCxnSpPr>
        <p:spPr>
          <a:xfrm>
            <a:off x="326091" y="3917462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926665" y="5729928"/>
            <a:ext cx="1331867" cy="3406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dirty="0" smtClean="0"/>
              <a:t>3/17</a:t>
            </a:r>
            <a:endParaRPr kumimoji="1" lang="ja-JP" altLang="en-US" dirty="0"/>
          </a:p>
        </p:txBody>
      </p:sp>
      <p:sp>
        <p:nvSpPr>
          <p:cNvPr id="40" name="正方形/長方形 39"/>
          <p:cNvSpPr/>
          <p:nvPr/>
        </p:nvSpPr>
        <p:spPr>
          <a:xfrm>
            <a:off x="2258533" y="5725797"/>
            <a:ext cx="419712" cy="34067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▼</a:t>
            </a:r>
            <a:endParaRPr kumimoji="1" lang="ja-JP" altLang="en-US" dirty="0"/>
          </a:p>
        </p:txBody>
      </p:sp>
      <p:cxnSp>
        <p:nvCxnSpPr>
          <p:cNvPr id="35" name="直線矢印コネクタ 34"/>
          <p:cNvCxnSpPr/>
          <p:nvPr/>
        </p:nvCxnSpPr>
        <p:spPr>
          <a:xfrm rot="5400000">
            <a:off x="1110130" y="3285071"/>
            <a:ext cx="524530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テキスト ボックス 50"/>
          <p:cNvSpPr txBox="1"/>
          <p:nvPr/>
        </p:nvSpPr>
        <p:spPr>
          <a:xfrm>
            <a:off x="2155991" y="6196568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-38100" y="5713968"/>
            <a:ext cx="880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lang="en-US" altLang="ja-JP" dirty="0" smtClean="0"/>
              <a:t>0</a:t>
            </a:r>
            <a:r>
              <a:rPr lang="ja-JP" altLang="en-US" dirty="0" smtClean="0"/>
              <a:t>日分</a:t>
            </a:r>
            <a:endParaRPr kumimoji="1" lang="ja-JP" altLang="en-US" dirty="0"/>
          </a:p>
        </p:txBody>
      </p:sp>
      <p:cxnSp>
        <p:nvCxnSpPr>
          <p:cNvPr id="53" name="直線コネクタ 52"/>
          <p:cNvCxnSpPr/>
          <p:nvPr/>
        </p:nvCxnSpPr>
        <p:spPr>
          <a:xfrm>
            <a:off x="702519" y="5926524"/>
            <a:ext cx="302178" cy="1588"/>
          </a:xfrm>
          <a:prstGeom prst="line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表 54"/>
          <p:cNvGraphicFramePr>
            <a:graphicFrameLocks noGrp="1"/>
          </p:cNvGraphicFramePr>
          <p:nvPr/>
        </p:nvGraphicFramePr>
        <p:xfrm>
          <a:off x="3337446" y="1152379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u="sng" dirty="0" smtClean="0">
                          <a:solidFill>
                            <a:srgbClr val="0000FF"/>
                          </a:solidFill>
                        </a:rPr>
                        <a:t>サファイア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スコア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product_set_dn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6" name="テキスト ボックス 55"/>
          <p:cNvSpPr txBox="1"/>
          <p:nvPr/>
        </p:nvSpPr>
        <p:spPr>
          <a:xfrm>
            <a:off x="3337446" y="608859"/>
            <a:ext cx="2078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3/18</a:t>
            </a:r>
            <a:r>
              <a:rPr kumimoji="1" lang="ja-JP" altLang="en-US" dirty="0" smtClean="0"/>
              <a:t>の売上</a:t>
            </a:r>
            <a:r>
              <a:rPr kumimoji="1" lang="en-US" altLang="ja-JP" dirty="0" smtClean="0"/>
              <a:t> ( 50</a:t>
            </a:r>
            <a:r>
              <a:rPr kumimoji="1" lang="ja-JP" altLang="en-US" dirty="0" smtClean="0"/>
              <a:t>本</a:t>
            </a:r>
            <a:r>
              <a:rPr kumimoji="1" lang="en-US" altLang="ja-JP" dirty="0" smtClean="0"/>
              <a:t> )</a:t>
            </a:r>
            <a:endParaRPr kumimoji="1" lang="ja-JP" altLang="en-US" dirty="0"/>
          </a:p>
        </p:txBody>
      </p:sp>
      <p:cxnSp>
        <p:nvCxnSpPr>
          <p:cNvPr id="57" name="直線コネクタ 56"/>
          <p:cNvCxnSpPr/>
          <p:nvPr/>
        </p:nvCxnSpPr>
        <p:spPr>
          <a:xfrm>
            <a:off x="3337446" y="978191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/>
          <p:nvPr/>
        </p:nvCxnSpPr>
        <p:spPr>
          <a:xfrm>
            <a:off x="1652953" y="1333500"/>
            <a:ext cx="1903047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テキスト ボックス 58"/>
          <p:cNvSpPr txBox="1"/>
          <p:nvPr/>
        </p:nvSpPr>
        <p:spPr>
          <a:xfrm>
            <a:off x="3337446" y="2738269"/>
            <a:ext cx="1463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エリア別</a:t>
            </a:r>
            <a:r>
              <a:rPr kumimoji="1" lang="ja-JP" altLang="en-US" dirty="0" smtClean="0"/>
              <a:t>売上</a:t>
            </a:r>
            <a:endParaRPr kumimoji="1" lang="ja-JP" altLang="en-US" dirty="0"/>
          </a:p>
        </p:txBody>
      </p:sp>
      <p:cxnSp>
        <p:nvCxnSpPr>
          <p:cNvPr id="60" name="直線コネクタ 59"/>
          <p:cNvCxnSpPr/>
          <p:nvPr/>
        </p:nvCxnSpPr>
        <p:spPr>
          <a:xfrm>
            <a:off x="3337446" y="3107601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1" name="表 60"/>
          <p:cNvGraphicFramePr>
            <a:graphicFrameLocks noGrp="1"/>
          </p:cNvGraphicFramePr>
          <p:nvPr/>
        </p:nvGraphicFramePr>
        <p:xfrm>
          <a:off x="3337446" y="3177370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u="sng" dirty="0" smtClean="0">
                          <a:solidFill>
                            <a:srgbClr val="0000FF"/>
                          </a:solidFill>
                        </a:rPr>
                        <a:t>東京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東北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local_area_dn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1" name="フリーフォーム 90"/>
          <p:cNvSpPr/>
          <p:nvPr/>
        </p:nvSpPr>
        <p:spPr>
          <a:xfrm>
            <a:off x="4387850" y="151235"/>
            <a:ext cx="2603500" cy="5541434"/>
          </a:xfrm>
          <a:custGeom>
            <a:avLst/>
            <a:gdLst>
              <a:gd name="connsiteX0" fmla="*/ 0 w 2603500"/>
              <a:gd name="connsiteY0" fmla="*/ 4548717 h 5541434"/>
              <a:gd name="connsiteX1" fmla="*/ 1257300 w 2603500"/>
              <a:gd name="connsiteY1" fmla="*/ 4891617 h 5541434"/>
              <a:gd name="connsiteX2" fmla="*/ 1790700 w 2603500"/>
              <a:gd name="connsiteY2" fmla="*/ 649817 h 5541434"/>
              <a:gd name="connsiteX3" fmla="*/ 2603500 w 2603500"/>
              <a:gd name="connsiteY3" fmla="*/ 992717 h 5541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03500" h="5541434">
                <a:moveTo>
                  <a:pt x="0" y="4548717"/>
                </a:moveTo>
                <a:cubicBezTo>
                  <a:pt x="479425" y="5045075"/>
                  <a:pt x="958850" y="5541434"/>
                  <a:pt x="1257300" y="4891617"/>
                </a:cubicBezTo>
                <a:cubicBezTo>
                  <a:pt x="1555750" y="4241800"/>
                  <a:pt x="1566333" y="1299634"/>
                  <a:pt x="1790700" y="649817"/>
                </a:cubicBezTo>
                <a:cubicBezTo>
                  <a:pt x="2015067" y="0"/>
                  <a:pt x="2603500" y="992717"/>
                  <a:pt x="2603500" y="992717"/>
                </a:cubicBezTo>
              </a:path>
            </a:pathLst>
          </a:cu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6277496" y="1254909"/>
            <a:ext cx="1803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過去</a:t>
            </a:r>
            <a:r>
              <a:rPr lang="en-US" altLang="ja-JP" dirty="0" smtClean="0"/>
              <a:t>10</a:t>
            </a:r>
            <a:r>
              <a:rPr lang="ja-JP" altLang="en-US" dirty="0" smtClean="0"/>
              <a:t>日間</a:t>
            </a:r>
            <a:r>
              <a:rPr kumimoji="1" lang="ja-JP" altLang="en-US" dirty="0" smtClean="0"/>
              <a:t>売上</a:t>
            </a:r>
            <a:endParaRPr kumimoji="1" lang="ja-JP" altLang="en-US" dirty="0"/>
          </a:p>
        </p:txBody>
      </p:sp>
      <p:cxnSp>
        <p:nvCxnSpPr>
          <p:cNvPr id="93" name="直線コネクタ 92"/>
          <p:cNvCxnSpPr/>
          <p:nvPr/>
        </p:nvCxnSpPr>
        <p:spPr>
          <a:xfrm>
            <a:off x="6277496" y="1624241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4" name="表 93"/>
          <p:cNvGraphicFramePr>
            <a:graphicFrameLocks noGrp="1"/>
          </p:cNvGraphicFramePr>
          <p:nvPr/>
        </p:nvGraphicFramePr>
        <p:xfrm>
          <a:off x="6277496" y="1694010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u="sng" dirty="0" smtClean="0">
                          <a:solidFill>
                            <a:srgbClr val="0000FF"/>
                          </a:solidFill>
                        </a:rPr>
                        <a:t>3/18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3/17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40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5" name="テキスト ボックス 94"/>
          <p:cNvSpPr txBox="1"/>
          <p:nvPr/>
        </p:nvSpPr>
        <p:spPr>
          <a:xfrm>
            <a:off x="6277496" y="334934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月間売上</a:t>
            </a:r>
            <a:endParaRPr kumimoji="1" lang="ja-JP" altLang="en-US" dirty="0"/>
          </a:p>
        </p:txBody>
      </p:sp>
      <p:cxnSp>
        <p:nvCxnSpPr>
          <p:cNvPr id="96" name="直線コネクタ 95"/>
          <p:cNvCxnSpPr/>
          <p:nvPr/>
        </p:nvCxnSpPr>
        <p:spPr>
          <a:xfrm>
            <a:off x="6277496" y="3718675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7" name="表 96"/>
          <p:cNvGraphicFramePr>
            <a:graphicFrameLocks noGrp="1"/>
          </p:cNvGraphicFramePr>
          <p:nvPr/>
        </p:nvGraphicFramePr>
        <p:xfrm>
          <a:off x="6277496" y="3788444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63104"/>
                <a:gridCol w="128905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u="sng" dirty="0" smtClean="0">
                          <a:solidFill>
                            <a:srgbClr val="0000FF"/>
                          </a:solidFill>
                        </a:rPr>
                        <a:t>2011/3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1330</a:t>
                      </a:r>
                      <a:r>
                        <a:rPr kumimoji="1" lang="ja-JP" altLang="en-US" sz="1200" dirty="0" smtClean="0"/>
                        <a:t>本</a:t>
                      </a:r>
                      <a:r>
                        <a:rPr kumimoji="1" lang="en-US" altLang="ja-JP" sz="1200" dirty="0" smtClean="0"/>
                        <a:t>(42/day)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2011/2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1330</a:t>
                      </a:r>
                      <a:r>
                        <a:rPr kumimoji="1" lang="ja-JP" altLang="en-US" sz="1200" dirty="0" smtClean="0"/>
                        <a:t>本</a:t>
                      </a:r>
                      <a:r>
                        <a:rPr kumimoji="1" lang="en-US" altLang="ja-JP" sz="1200" dirty="0" smtClean="0"/>
                        <a:t>(42/day)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2011/1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 smtClean="0"/>
                        <a:t>1300(41/day)</a:t>
                      </a:r>
                      <a:endParaRPr kumimoji="1" lang="ja-JP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8" name="テキスト ボックス 97"/>
          <p:cNvSpPr txBox="1"/>
          <p:nvPr/>
        </p:nvSpPr>
        <p:spPr>
          <a:xfrm>
            <a:off x="8066951" y="5438652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cxnSp>
        <p:nvCxnSpPr>
          <p:cNvPr id="100" name="直線コネクタ 99"/>
          <p:cNvCxnSpPr/>
          <p:nvPr/>
        </p:nvCxnSpPr>
        <p:spPr>
          <a:xfrm rot="5400000">
            <a:off x="1638886" y="5004383"/>
            <a:ext cx="312303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角丸四角形 100"/>
          <p:cNvSpPr/>
          <p:nvPr/>
        </p:nvSpPr>
        <p:spPr>
          <a:xfrm>
            <a:off x="4596960" y="1134640"/>
            <a:ext cx="571940" cy="40407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(a)</a:t>
            </a:r>
            <a:endParaRPr kumimoji="1" lang="ja-JP" altLang="en-US" dirty="0"/>
          </a:p>
        </p:txBody>
      </p:sp>
      <p:cxnSp>
        <p:nvCxnSpPr>
          <p:cNvPr id="108" name="直線矢印コネクタ 107"/>
          <p:cNvCxnSpPr/>
          <p:nvPr/>
        </p:nvCxnSpPr>
        <p:spPr>
          <a:xfrm>
            <a:off x="4387850" y="1335088"/>
            <a:ext cx="412857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1" name="角丸四角形 110"/>
          <p:cNvSpPr/>
          <p:nvPr/>
        </p:nvSpPr>
        <p:spPr>
          <a:xfrm>
            <a:off x="4101880" y="3177370"/>
            <a:ext cx="571940" cy="40407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(</a:t>
            </a:r>
            <a:r>
              <a:rPr kumimoji="1" lang="en-US" altLang="ja-JP" dirty="0" err="1" smtClean="0"/>
              <a:t>b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cxnSp>
        <p:nvCxnSpPr>
          <p:cNvPr id="112" name="直線矢印コネクタ 111"/>
          <p:cNvCxnSpPr/>
          <p:nvPr/>
        </p:nvCxnSpPr>
        <p:spPr>
          <a:xfrm>
            <a:off x="3892770" y="3377818"/>
            <a:ext cx="412857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角丸四角形 114"/>
          <p:cNvSpPr/>
          <p:nvPr/>
        </p:nvSpPr>
        <p:spPr>
          <a:xfrm>
            <a:off x="7277320" y="3771063"/>
            <a:ext cx="571940" cy="40407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(</a:t>
            </a:r>
            <a:r>
              <a:rPr lang="en-US" altLang="ja-JP" dirty="0" err="1" smtClean="0"/>
              <a:t>c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cxnSp>
        <p:nvCxnSpPr>
          <p:cNvPr id="116" name="直線矢印コネクタ 115"/>
          <p:cNvCxnSpPr/>
          <p:nvPr/>
        </p:nvCxnSpPr>
        <p:spPr>
          <a:xfrm>
            <a:off x="6991350" y="3988892"/>
            <a:ext cx="412857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7" name="テキスト ボックス 116"/>
          <p:cNvSpPr txBox="1"/>
          <p:nvPr/>
        </p:nvSpPr>
        <p:spPr>
          <a:xfrm>
            <a:off x="3892770" y="6083300"/>
            <a:ext cx="4359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月間売上は</a:t>
            </a:r>
            <a:r>
              <a:rPr kumimoji="1" lang="en-US" altLang="ja-JP" dirty="0" smtClean="0"/>
              <a:t> 2011/3 1330</a:t>
            </a:r>
            <a:r>
              <a:rPr kumimoji="1" lang="ja-JP" altLang="en-US" dirty="0" smtClean="0"/>
              <a:t>本</a:t>
            </a:r>
            <a:r>
              <a:rPr kumimoji="1" lang="en-US" altLang="ja-JP" dirty="0" smtClean="0"/>
              <a:t>(42</a:t>
            </a:r>
            <a:r>
              <a:rPr kumimoji="1" lang="ja-JP" altLang="en-US" dirty="0" smtClean="0"/>
              <a:t>本</a:t>
            </a:r>
            <a:r>
              <a:rPr kumimoji="1" lang="en-US" altLang="ja-JP" dirty="0" smtClean="0"/>
              <a:t>/day) 32</a:t>
            </a:r>
            <a:r>
              <a:rPr kumimoji="1" lang="ja-JP" altLang="en-US" dirty="0" smtClean="0"/>
              <a:t>本</a:t>
            </a:r>
            <a:endParaRPr lang="en-US" altLang="ja-JP" dirty="0" smtClean="0"/>
          </a:p>
          <a:p>
            <a:r>
              <a:rPr kumimoji="1" lang="ja-JP" altLang="en-US" dirty="0" smtClean="0"/>
              <a:t>というように個人の売上を後ろに追加する</a:t>
            </a:r>
            <a:endParaRPr kumimoji="1" lang="ja-JP" altLang="en-US" dirty="0"/>
          </a:p>
        </p:txBody>
      </p:sp>
      <p:sp>
        <p:nvSpPr>
          <p:cNvPr id="119" name="フリーフォーム 118"/>
          <p:cNvSpPr/>
          <p:nvPr/>
        </p:nvSpPr>
        <p:spPr>
          <a:xfrm>
            <a:off x="3759200" y="-86783"/>
            <a:ext cx="2743200" cy="1801283"/>
          </a:xfrm>
          <a:custGeom>
            <a:avLst/>
            <a:gdLst>
              <a:gd name="connsiteX0" fmla="*/ 2743200 w 2743200"/>
              <a:gd name="connsiteY0" fmla="*/ 1801283 h 1801283"/>
              <a:gd name="connsiteX1" fmla="*/ 495300 w 2743200"/>
              <a:gd name="connsiteY1" fmla="*/ 175683 h 1801283"/>
              <a:gd name="connsiteX2" fmla="*/ 0 w 2743200"/>
              <a:gd name="connsiteY2" fmla="*/ 747183 h 1801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43200" h="1801283">
                <a:moveTo>
                  <a:pt x="2743200" y="1801283"/>
                </a:moveTo>
                <a:cubicBezTo>
                  <a:pt x="1847850" y="1076324"/>
                  <a:pt x="952500" y="351366"/>
                  <a:pt x="495300" y="175683"/>
                </a:cubicBezTo>
                <a:cubicBezTo>
                  <a:pt x="38100" y="0"/>
                  <a:pt x="0" y="747183"/>
                  <a:pt x="0" y="747183"/>
                </a:cubicBezTo>
              </a:path>
            </a:pathLst>
          </a:cu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731387" y="211310"/>
            <a:ext cx="2134794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err="1" smtClean="0"/>
              <a:t>product_category_id</a:t>
            </a:r>
            <a:endParaRPr lang="en-US" altLang="ja-JP" dirty="0" smtClean="0"/>
          </a:p>
          <a:p>
            <a:r>
              <a:rPr lang="en-US" altLang="ja-JP" dirty="0" err="1" smtClean="0"/>
              <a:t>s</a:t>
            </a:r>
            <a:r>
              <a:rPr kumimoji="1" lang="en-US" altLang="ja-JP" dirty="0" err="1" smtClean="0"/>
              <a:t>tart_target_date</a:t>
            </a:r>
            <a:endParaRPr kumimoji="1" lang="en-US" altLang="ja-JP" dirty="0" smtClean="0"/>
          </a:p>
          <a:p>
            <a:r>
              <a:rPr lang="en-US" altLang="ja-JP" dirty="0" err="1" smtClean="0"/>
              <a:t>end_target_date</a:t>
            </a:r>
            <a:endParaRPr kumimoji="1" lang="ja-JP" altLang="en-US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344287" y="1624241"/>
            <a:ext cx="1824613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err="1" smtClean="0"/>
              <a:t>product_set_id</a:t>
            </a:r>
            <a:endParaRPr lang="en-US" altLang="ja-JP" dirty="0" smtClean="0"/>
          </a:p>
          <a:p>
            <a:r>
              <a:rPr lang="en-US" altLang="ja-JP" dirty="0" err="1" smtClean="0"/>
              <a:t>s</a:t>
            </a:r>
            <a:r>
              <a:rPr kumimoji="1" lang="en-US" altLang="ja-JP" dirty="0" err="1" smtClean="0"/>
              <a:t>tart_target_date</a:t>
            </a:r>
            <a:endParaRPr kumimoji="1" lang="en-US" altLang="ja-JP" dirty="0" smtClean="0"/>
          </a:p>
          <a:p>
            <a:r>
              <a:rPr lang="en-US" altLang="ja-JP" dirty="0" err="1" smtClean="0"/>
              <a:t>end_target_date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068297" y="3581441"/>
            <a:ext cx="1824613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err="1" smtClean="0"/>
              <a:t>local_area_id</a:t>
            </a:r>
            <a:endParaRPr lang="en-US" altLang="ja-JP" dirty="0" smtClean="0"/>
          </a:p>
          <a:p>
            <a:r>
              <a:rPr lang="en-US" altLang="ja-JP" dirty="0" err="1" smtClean="0"/>
              <a:t>s</a:t>
            </a:r>
            <a:r>
              <a:rPr kumimoji="1" lang="en-US" altLang="ja-JP" dirty="0" err="1" smtClean="0"/>
              <a:t>tart_target_date</a:t>
            </a:r>
            <a:endParaRPr kumimoji="1" lang="en-US" altLang="ja-JP" dirty="0" smtClean="0"/>
          </a:p>
          <a:p>
            <a:r>
              <a:rPr lang="en-US" altLang="ja-JP" dirty="0" err="1" smtClean="0"/>
              <a:t>end_target_date</a:t>
            </a:r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168838" y="555306"/>
            <a:ext cx="2134794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err="1" smtClean="0"/>
              <a:t>product_category_id</a:t>
            </a:r>
            <a:endParaRPr lang="en-US" altLang="ja-JP" dirty="0" smtClean="0"/>
          </a:p>
          <a:p>
            <a:r>
              <a:rPr lang="en-US" altLang="ja-JP" dirty="0" err="1" smtClean="0"/>
              <a:t>s</a:t>
            </a:r>
            <a:r>
              <a:rPr kumimoji="1" lang="en-US" altLang="ja-JP" dirty="0" err="1" smtClean="0"/>
              <a:t>tart_target_date</a:t>
            </a:r>
            <a:endParaRPr kumimoji="1" lang="en-US" altLang="ja-JP" dirty="0" smtClean="0"/>
          </a:p>
          <a:p>
            <a:r>
              <a:rPr lang="en-US" altLang="ja-JP" dirty="0" err="1" smtClean="0"/>
              <a:t>end_target_date</a:t>
            </a:r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168838" y="4199065"/>
            <a:ext cx="2134794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err="1" smtClean="0"/>
              <a:t>product_category_id</a:t>
            </a:r>
            <a:endParaRPr lang="en-US" altLang="ja-JP" dirty="0" smtClean="0"/>
          </a:p>
          <a:p>
            <a:r>
              <a:rPr lang="en-US" altLang="ja-JP" dirty="0" err="1" smtClean="0"/>
              <a:t>start_target_date</a:t>
            </a:r>
            <a:endParaRPr lang="en-US" altLang="ja-JP" dirty="0" smtClean="0"/>
          </a:p>
          <a:p>
            <a:r>
              <a:rPr lang="en-US" altLang="ja-JP" dirty="0" err="1" smtClean="0"/>
              <a:t>e</a:t>
            </a:r>
            <a:r>
              <a:rPr kumimoji="1" lang="en-US" altLang="ja-JP" dirty="0" err="1" smtClean="0"/>
              <a:t>nd_target_date</a:t>
            </a:r>
            <a:endParaRPr kumimoji="1" lang="ja-JP" altLang="en-US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-1862713" y="2547571"/>
            <a:ext cx="1824613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dirty="0" err="1" smtClean="0"/>
              <a:t>s</a:t>
            </a:r>
            <a:r>
              <a:rPr kumimoji="1" lang="en-US" altLang="ja-JP" dirty="0" err="1" smtClean="0"/>
              <a:t>tart_target_date</a:t>
            </a:r>
            <a:endParaRPr kumimoji="1" lang="en-US" altLang="ja-JP" dirty="0" smtClean="0"/>
          </a:p>
          <a:p>
            <a:r>
              <a:rPr lang="en-US" altLang="ja-JP" dirty="0" err="1" smtClean="0"/>
              <a:t>end_target_date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(a) </a:t>
            </a:r>
            <a:r>
              <a:rPr lang="ja-JP" altLang="en-US" dirty="0" smtClean="0"/>
              <a:t>製品群別売上明細</a:t>
            </a:r>
            <a:endParaRPr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3301009" y="2356295"/>
          <a:ext cx="2352154" cy="18542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91704"/>
                <a:gridCol w="106045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u="none" dirty="0" smtClean="0">
                          <a:solidFill>
                            <a:schemeClr val="tx1"/>
                          </a:solidFill>
                        </a:rPr>
                        <a:t>病院</a:t>
                      </a:r>
                      <a:endParaRPr kumimoji="1" lang="ja-JP" altLang="en-US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得意先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製品名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型番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数量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301009" y="1342879"/>
            <a:ext cx="131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3/18</a:t>
            </a:r>
            <a:r>
              <a:rPr kumimoji="1" lang="ja-JP" altLang="en-US" dirty="0" smtClean="0"/>
              <a:t>の売上</a:t>
            </a:r>
            <a:endParaRPr lang="en-US" altLang="ja-JP" dirty="0" smtClean="0"/>
          </a:p>
        </p:txBody>
      </p:sp>
      <p:cxnSp>
        <p:nvCxnSpPr>
          <p:cNvPr id="6" name="直線コネクタ 5"/>
          <p:cNvCxnSpPr/>
          <p:nvPr/>
        </p:nvCxnSpPr>
        <p:spPr>
          <a:xfrm>
            <a:off x="3301009" y="1741849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/>
          <p:cNvSpPr txBox="1"/>
          <p:nvPr/>
        </p:nvSpPr>
        <p:spPr>
          <a:xfrm>
            <a:off x="3301009" y="4225742"/>
            <a:ext cx="1905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accent2"/>
                </a:solidFill>
              </a:rPr>
              <a:t>売上数分だけ続く</a:t>
            </a:r>
            <a:endParaRPr kumimoji="1" lang="ja-JP" altLang="en-US" dirty="0">
              <a:solidFill>
                <a:schemeClr val="accent2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090464" y="4382107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57200" y="1349906"/>
            <a:ext cx="131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3/18</a:t>
            </a:r>
            <a:r>
              <a:rPr lang="ja-JP" altLang="en-US" dirty="0" smtClean="0"/>
              <a:t>の売上</a:t>
            </a:r>
            <a:endParaRPr lang="en-US" altLang="ja-JP" dirty="0" smtClean="0"/>
          </a:p>
        </p:txBody>
      </p:sp>
      <p:cxnSp>
        <p:nvCxnSpPr>
          <p:cNvPr id="16" name="直線コネクタ 15"/>
          <p:cNvCxnSpPr/>
          <p:nvPr/>
        </p:nvCxnSpPr>
        <p:spPr>
          <a:xfrm>
            <a:off x="457200" y="1719238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表 16"/>
          <p:cNvGraphicFramePr>
            <a:graphicFrameLocks noGrp="1"/>
          </p:cNvGraphicFramePr>
          <p:nvPr/>
        </p:nvGraphicFramePr>
        <p:xfrm>
          <a:off x="457200" y="2068407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u="sng" dirty="0" smtClean="0">
                          <a:solidFill>
                            <a:srgbClr val="0000FF"/>
                          </a:solidFill>
                        </a:rPr>
                        <a:t>小笠原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藤原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user_position_dn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" name="テキスト ボックス 17"/>
          <p:cNvSpPr txBox="1"/>
          <p:nvPr/>
        </p:nvSpPr>
        <p:spPr>
          <a:xfrm>
            <a:off x="2246655" y="3554149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57200" y="1733526"/>
            <a:ext cx="15823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製品名：サファイア</a:t>
            </a:r>
            <a:endParaRPr kumimoji="1" lang="ja-JP" altLang="en-US" sz="1400" dirty="0"/>
          </a:p>
        </p:txBody>
      </p:sp>
      <p:cxnSp>
        <p:nvCxnSpPr>
          <p:cNvPr id="21" name="直線矢印コネクタ 20"/>
          <p:cNvCxnSpPr/>
          <p:nvPr/>
        </p:nvCxnSpPr>
        <p:spPr>
          <a:xfrm>
            <a:off x="1369431" y="2506135"/>
            <a:ext cx="1931578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3301009" y="1779943"/>
            <a:ext cx="1582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製品名：サファイア</a:t>
            </a:r>
            <a:endParaRPr kumimoji="1" lang="en-US" altLang="ja-JP" sz="1400" dirty="0" smtClean="0"/>
          </a:p>
          <a:p>
            <a:r>
              <a:rPr lang="ja-JP" altLang="en-US" sz="1400" dirty="0" smtClean="0"/>
              <a:t>担当者：小笠原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(</a:t>
            </a:r>
            <a:r>
              <a:rPr lang="en-US" altLang="ja-JP" dirty="0" err="1" smtClean="0"/>
              <a:t>b</a:t>
            </a:r>
            <a:r>
              <a:rPr lang="en-US" altLang="ja-JP" dirty="0" smtClean="0"/>
              <a:t>) </a:t>
            </a:r>
            <a:r>
              <a:rPr lang="ja-JP" altLang="en-US" dirty="0" smtClean="0"/>
              <a:t>エリア別売上詳細</a:t>
            </a:r>
            <a:endParaRPr lang="ja-JP" altLang="en-US" dirty="0"/>
          </a:p>
        </p:txBody>
      </p:sp>
      <p:graphicFrame>
        <p:nvGraphicFramePr>
          <p:cNvPr id="19" name="表 18"/>
          <p:cNvGraphicFramePr>
            <a:graphicFrameLocks noGrp="1"/>
          </p:cNvGraphicFramePr>
          <p:nvPr/>
        </p:nvGraphicFramePr>
        <p:xfrm>
          <a:off x="3301009" y="2356295"/>
          <a:ext cx="2352154" cy="18542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291704"/>
                <a:gridCol w="106045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u="none" dirty="0" smtClean="0">
                          <a:solidFill>
                            <a:schemeClr val="tx1"/>
                          </a:solidFill>
                        </a:rPr>
                        <a:t>病院</a:t>
                      </a:r>
                      <a:endParaRPr kumimoji="1" lang="ja-JP" altLang="en-US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得意先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製品名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型番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800" dirty="0" smtClean="0"/>
                        <a:t>数量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テキスト ボックス 19"/>
          <p:cNvSpPr txBox="1"/>
          <p:nvPr/>
        </p:nvSpPr>
        <p:spPr>
          <a:xfrm>
            <a:off x="3301009" y="1342879"/>
            <a:ext cx="131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3/18</a:t>
            </a:r>
            <a:r>
              <a:rPr kumimoji="1" lang="ja-JP" altLang="en-US" dirty="0" smtClean="0"/>
              <a:t>の売上</a:t>
            </a:r>
            <a:endParaRPr lang="en-US" altLang="ja-JP" dirty="0" smtClean="0"/>
          </a:p>
        </p:txBody>
      </p:sp>
      <p:cxnSp>
        <p:nvCxnSpPr>
          <p:cNvPr id="21" name="直線コネクタ 20"/>
          <p:cNvCxnSpPr/>
          <p:nvPr/>
        </p:nvCxnSpPr>
        <p:spPr>
          <a:xfrm>
            <a:off x="3301009" y="1741849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301009" y="4208809"/>
            <a:ext cx="19059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accent2"/>
                </a:solidFill>
              </a:rPr>
              <a:t>売上数分だけ続く</a:t>
            </a:r>
            <a:endParaRPr kumimoji="1" lang="ja-JP" altLang="en-US" dirty="0">
              <a:solidFill>
                <a:schemeClr val="accent2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90464" y="4365174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57200" y="1349906"/>
            <a:ext cx="1317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3/18</a:t>
            </a:r>
            <a:r>
              <a:rPr lang="ja-JP" altLang="en-US" dirty="0" smtClean="0"/>
              <a:t>の売上</a:t>
            </a:r>
            <a:endParaRPr lang="en-US" altLang="ja-JP" dirty="0" smtClean="0"/>
          </a:p>
        </p:txBody>
      </p:sp>
      <p:cxnSp>
        <p:nvCxnSpPr>
          <p:cNvPr id="25" name="直線コネクタ 24"/>
          <p:cNvCxnSpPr/>
          <p:nvPr/>
        </p:nvCxnSpPr>
        <p:spPr>
          <a:xfrm>
            <a:off x="457200" y="1719238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457200" y="2068407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u="sng" dirty="0" smtClean="0">
                          <a:solidFill>
                            <a:srgbClr val="0000FF"/>
                          </a:solidFill>
                        </a:rPr>
                        <a:t>小笠原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藤原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user_position_dn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" name="テキスト ボックス 26"/>
          <p:cNvSpPr txBox="1"/>
          <p:nvPr/>
        </p:nvSpPr>
        <p:spPr>
          <a:xfrm>
            <a:off x="2246655" y="3554149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57200" y="1733526"/>
            <a:ext cx="12688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エリア</a:t>
            </a:r>
            <a:r>
              <a:rPr kumimoji="1" lang="ja-JP" altLang="en-US" sz="1400" dirty="0" smtClean="0"/>
              <a:t>名：東京</a:t>
            </a:r>
            <a:endParaRPr kumimoji="1" lang="ja-JP" altLang="en-US" sz="1400" dirty="0"/>
          </a:p>
        </p:txBody>
      </p:sp>
      <p:cxnSp>
        <p:nvCxnSpPr>
          <p:cNvPr id="29" name="直線矢印コネクタ 28"/>
          <p:cNvCxnSpPr/>
          <p:nvPr/>
        </p:nvCxnSpPr>
        <p:spPr>
          <a:xfrm>
            <a:off x="1369431" y="2506135"/>
            <a:ext cx="1931578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3301009" y="1779943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エリア</a:t>
            </a:r>
            <a:r>
              <a:rPr lang="ja-JP" altLang="en-US" sz="1400" dirty="0"/>
              <a:t>名：東京</a:t>
            </a:r>
          </a:p>
          <a:p>
            <a:r>
              <a:rPr lang="ja-JP" altLang="en-US" sz="1400" dirty="0" smtClean="0"/>
              <a:t>担当者：小笠原</a:t>
            </a:r>
            <a:endParaRPr kumimoji="1" lang="ja-JP" alt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直線コネクタ 39"/>
          <p:cNvCxnSpPr/>
          <p:nvPr/>
        </p:nvCxnSpPr>
        <p:spPr>
          <a:xfrm rot="5400000">
            <a:off x="343173" y="4036219"/>
            <a:ext cx="523716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(</a:t>
            </a:r>
            <a:r>
              <a:rPr lang="en-US" altLang="ja-JP" dirty="0" err="1"/>
              <a:t>c</a:t>
            </a:r>
            <a:r>
              <a:rPr lang="en-US" altLang="ja-JP" dirty="0" smtClean="0"/>
              <a:t>) </a:t>
            </a:r>
            <a:r>
              <a:rPr lang="ja-JP" altLang="en-US" dirty="0" smtClean="0"/>
              <a:t>月間売上</a:t>
            </a:r>
            <a:endParaRPr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7200" y="1723879"/>
            <a:ext cx="2532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2011-03</a:t>
            </a:r>
            <a:r>
              <a:rPr lang="ja-JP" altLang="en-US" dirty="0" smtClean="0"/>
              <a:t>月バルーン売上</a:t>
            </a:r>
            <a:endParaRPr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57200" y="2005899"/>
            <a:ext cx="14632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エリア別</a:t>
            </a:r>
            <a:r>
              <a:rPr kumimoji="1" lang="ja-JP" altLang="en-US" dirty="0" smtClean="0"/>
              <a:t>売上</a:t>
            </a:r>
            <a:endParaRPr kumimoji="1" lang="ja-JP" altLang="en-US" dirty="0"/>
          </a:p>
        </p:txBody>
      </p:sp>
      <p:cxnSp>
        <p:nvCxnSpPr>
          <p:cNvPr id="14" name="直線コネクタ 13"/>
          <p:cNvCxnSpPr/>
          <p:nvPr/>
        </p:nvCxnSpPr>
        <p:spPr>
          <a:xfrm>
            <a:off x="457200" y="2375231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457200" y="2445000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u="sng" dirty="0" smtClean="0">
                          <a:solidFill>
                            <a:srgbClr val="0000FF"/>
                          </a:solidFill>
                        </a:rPr>
                        <a:t>東京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東北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local_area_dn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表 17"/>
          <p:cNvGraphicFramePr>
            <a:graphicFrameLocks noGrp="1"/>
          </p:cNvGraphicFramePr>
          <p:nvPr/>
        </p:nvGraphicFramePr>
        <p:xfrm>
          <a:off x="457200" y="4487043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u="sng" dirty="0" smtClean="0">
                          <a:solidFill>
                            <a:srgbClr val="0000FF"/>
                          </a:solidFill>
                        </a:rPr>
                        <a:t>サファイア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スコア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product_set_dn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" name="テキスト ボックス 21"/>
          <p:cNvSpPr txBox="1"/>
          <p:nvPr/>
        </p:nvSpPr>
        <p:spPr>
          <a:xfrm>
            <a:off x="457200" y="4009484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製品別売上</a:t>
            </a:r>
            <a:endParaRPr kumimoji="1" lang="ja-JP" altLang="en-US" dirty="0"/>
          </a:p>
        </p:txBody>
      </p:sp>
      <p:cxnSp>
        <p:nvCxnSpPr>
          <p:cNvPr id="23" name="直線コネクタ 22"/>
          <p:cNvCxnSpPr/>
          <p:nvPr/>
        </p:nvCxnSpPr>
        <p:spPr>
          <a:xfrm>
            <a:off x="457200" y="4391516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3187700" y="1341847"/>
            <a:ext cx="2532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2011-03</a:t>
            </a:r>
            <a:r>
              <a:rPr lang="ja-JP" altLang="en-US" dirty="0" smtClean="0"/>
              <a:t>月バルーン売上</a:t>
            </a:r>
            <a:endParaRPr lang="ja-JP" altLang="en-US" dirty="0"/>
          </a:p>
        </p:txBody>
      </p:sp>
      <p:cxnSp>
        <p:nvCxnSpPr>
          <p:cNvPr id="27" name="直線コネクタ 26"/>
          <p:cNvCxnSpPr/>
          <p:nvPr/>
        </p:nvCxnSpPr>
        <p:spPr>
          <a:xfrm>
            <a:off x="3187700" y="1711179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表 27"/>
          <p:cNvGraphicFramePr>
            <a:graphicFrameLocks noGrp="1"/>
          </p:cNvGraphicFramePr>
          <p:nvPr/>
        </p:nvGraphicFramePr>
        <p:xfrm>
          <a:off x="3187700" y="2060348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u="sng" dirty="0" smtClean="0">
                          <a:solidFill>
                            <a:srgbClr val="0000FF"/>
                          </a:solidFill>
                        </a:rPr>
                        <a:t>小笠原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藤原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user_position_dn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7" name="直線矢印コネクタ 16"/>
          <p:cNvCxnSpPr/>
          <p:nvPr/>
        </p:nvCxnSpPr>
        <p:spPr>
          <a:xfrm>
            <a:off x="1012524" y="2645448"/>
            <a:ext cx="2175176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5973916" y="1329147"/>
            <a:ext cx="2532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2011-03</a:t>
            </a:r>
            <a:r>
              <a:rPr lang="ja-JP" altLang="en-US" dirty="0" smtClean="0"/>
              <a:t>月バルーン売上</a:t>
            </a:r>
            <a:endParaRPr lang="ja-JP" altLang="en-US" dirty="0"/>
          </a:p>
        </p:txBody>
      </p:sp>
      <p:cxnSp>
        <p:nvCxnSpPr>
          <p:cNvPr id="33" name="直線コネクタ 32"/>
          <p:cNvCxnSpPr/>
          <p:nvPr/>
        </p:nvCxnSpPr>
        <p:spPr>
          <a:xfrm>
            <a:off x="5973916" y="1698479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表 33"/>
          <p:cNvGraphicFramePr>
            <a:graphicFrameLocks noGrp="1"/>
          </p:cNvGraphicFramePr>
          <p:nvPr/>
        </p:nvGraphicFramePr>
        <p:xfrm>
          <a:off x="5973916" y="2288948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u="sng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r>
                        <a:rPr kumimoji="1" lang="ja-JP" altLang="en-US" u="sng" dirty="0" smtClean="0">
                          <a:solidFill>
                            <a:srgbClr val="0000FF"/>
                          </a:solidFill>
                        </a:rPr>
                        <a:t>病院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</a:t>
                      </a:r>
                      <a:r>
                        <a:rPr kumimoji="1" lang="ja-JP" altLang="en-US" dirty="0" smtClean="0"/>
                        <a:t>病院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warehouse_dn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30" name="直線矢印コネクタ 29"/>
          <p:cNvCxnSpPr/>
          <p:nvPr/>
        </p:nvCxnSpPr>
        <p:spPr>
          <a:xfrm>
            <a:off x="3919964" y="2263136"/>
            <a:ext cx="2175176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テキスト ボックス 44"/>
          <p:cNvSpPr txBox="1"/>
          <p:nvPr/>
        </p:nvSpPr>
        <p:spPr>
          <a:xfrm>
            <a:off x="4977155" y="3546090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763371" y="3774690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2246655" y="6133068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3187700" y="1725467"/>
            <a:ext cx="10893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エリア：東京</a:t>
            </a:r>
            <a:endParaRPr kumimoji="1" lang="ja-JP" altLang="en-US" sz="14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973916" y="1741504"/>
            <a:ext cx="13516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エリア：東京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担当者：</a:t>
            </a:r>
            <a:r>
              <a:rPr lang="ja-JP" altLang="en-US" sz="1400" dirty="0" smtClean="0"/>
              <a:t>小笠原</a:t>
            </a:r>
            <a:endParaRPr kumimoji="1" lang="en-US" altLang="ja-JP" sz="1400" dirty="0" smtClean="0"/>
          </a:p>
        </p:txBody>
      </p:sp>
      <p:cxnSp>
        <p:nvCxnSpPr>
          <p:cNvPr id="64" name="直線矢印コネクタ 63"/>
          <p:cNvCxnSpPr/>
          <p:nvPr/>
        </p:nvCxnSpPr>
        <p:spPr>
          <a:xfrm>
            <a:off x="6601810" y="2480399"/>
            <a:ext cx="1789944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角丸四角形 67"/>
          <p:cNvSpPr/>
          <p:nvPr/>
        </p:nvSpPr>
        <p:spPr>
          <a:xfrm>
            <a:off x="8365462" y="2278363"/>
            <a:ext cx="571940" cy="40407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(</a:t>
            </a:r>
            <a:r>
              <a:rPr lang="ja-JP" altLang="en-US" dirty="0" smtClean="0"/>
              <a:t>ｄ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637585" y="3999166"/>
            <a:ext cx="1345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6600"/>
                </a:solidFill>
              </a:rPr>
              <a:t>リンクしない</a:t>
            </a:r>
            <a:endParaRPr kumimoji="1" lang="ja-JP" altLang="en-US" dirty="0">
              <a:solidFill>
                <a:srgbClr val="FF6600"/>
              </a:solidFill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3284506" y="4205118"/>
            <a:ext cx="2532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2011-03</a:t>
            </a:r>
            <a:r>
              <a:rPr lang="ja-JP" altLang="en-US" dirty="0" smtClean="0"/>
              <a:t>月バルーン売上</a:t>
            </a:r>
            <a:endParaRPr lang="ja-JP" altLang="en-US" dirty="0"/>
          </a:p>
        </p:txBody>
      </p:sp>
      <p:cxnSp>
        <p:nvCxnSpPr>
          <p:cNvPr id="72" name="直線コネクタ 71"/>
          <p:cNvCxnSpPr/>
          <p:nvPr/>
        </p:nvCxnSpPr>
        <p:spPr>
          <a:xfrm>
            <a:off x="3284506" y="4574450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3" name="表 72"/>
          <p:cNvGraphicFramePr>
            <a:graphicFrameLocks noGrp="1"/>
          </p:cNvGraphicFramePr>
          <p:nvPr/>
        </p:nvGraphicFramePr>
        <p:xfrm>
          <a:off x="3284506" y="4920557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u="sng" dirty="0" smtClean="0">
                          <a:solidFill>
                            <a:srgbClr val="0000FF"/>
                          </a:solidFill>
                        </a:rPr>
                        <a:t>103-2015J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103-3015J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product_dn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4" name="テキスト ボックス 73"/>
          <p:cNvSpPr txBox="1"/>
          <p:nvPr/>
        </p:nvSpPr>
        <p:spPr>
          <a:xfrm>
            <a:off x="3284506" y="4576038"/>
            <a:ext cx="15823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製品名：サファイア</a:t>
            </a:r>
            <a:endParaRPr lang="en-US" altLang="ja-JP" sz="1400" dirty="0" smtClean="0"/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6083123" y="4203530"/>
            <a:ext cx="2532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2011-03</a:t>
            </a:r>
            <a:r>
              <a:rPr lang="ja-JP" altLang="en-US" dirty="0" smtClean="0"/>
              <a:t>月バルーン売上</a:t>
            </a:r>
            <a:endParaRPr lang="ja-JP" altLang="en-US" dirty="0"/>
          </a:p>
        </p:txBody>
      </p:sp>
      <p:cxnSp>
        <p:nvCxnSpPr>
          <p:cNvPr id="76" name="直線コネクタ 75"/>
          <p:cNvCxnSpPr/>
          <p:nvPr/>
        </p:nvCxnSpPr>
        <p:spPr>
          <a:xfrm>
            <a:off x="6083123" y="4572862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7" name="表 76"/>
          <p:cNvGraphicFramePr>
            <a:graphicFrameLocks noGrp="1"/>
          </p:cNvGraphicFramePr>
          <p:nvPr/>
        </p:nvGraphicFramePr>
        <p:xfrm>
          <a:off x="6083123" y="5134413"/>
          <a:ext cx="2352154" cy="741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u="none" dirty="0" smtClean="0">
                          <a:solidFill>
                            <a:schemeClr val="tx1"/>
                          </a:solidFill>
                        </a:rPr>
                        <a:t>1501561101</a:t>
                      </a:r>
                      <a:endParaRPr kumimoji="1" lang="ja-JP" altLang="en-US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lot_number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8" name="テキスト ボックス 77"/>
          <p:cNvSpPr txBox="1"/>
          <p:nvPr/>
        </p:nvSpPr>
        <p:spPr>
          <a:xfrm>
            <a:off x="6083123" y="4574450"/>
            <a:ext cx="1582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/>
              <a:t>製品名：</a:t>
            </a:r>
            <a:r>
              <a:rPr lang="ja-JP" altLang="en-US" sz="1400" dirty="0" smtClean="0"/>
              <a:t>サファイア</a:t>
            </a:r>
            <a:endParaRPr lang="en-US" altLang="ja-JP" sz="1400" dirty="0" smtClean="0"/>
          </a:p>
          <a:p>
            <a:r>
              <a:rPr lang="ja-JP" altLang="en-US" sz="1400" dirty="0" smtClean="0"/>
              <a:t>型番：</a:t>
            </a:r>
            <a:r>
              <a:rPr lang="en-US" altLang="ja-JP" sz="1400" dirty="0" smtClean="0"/>
              <a:t>103-2015J</a:t>
            </a:r>
            <a:endParaRPr kumimoji="1" lang="ja-JP" altLang="en-US" sz="1400" dirty="0"/>
          </a:p>
        </p:txBody>
      </p:sp>
      <p:cxnSp>
        <p:nvCxnSpPr>
          <p:cNvPr id="79" name="直線矢印コネクタ 78"/>
          <p:cNvCxnSpPr/>
          <p:nvPr/>
        </p:nvCxnSpPr>
        <p:spPr>
          <a:xfrm flipV="1">
            <a:off x="4406269" y="5134413"/>
            <a:ext cx="1779202" cy="1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/>
          <p:cNvSpPr txBox="1"/>
          <p:nvPr/>
        </p:nvSpPr>
        <p:spPr>
          <a:xfrm>
            <a:off x="5093291" y="6403917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7872578" y="5876093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cxnSp>
        <p:nvCxnSpPr>
          <p:cNvPr id="83" name="直線矢印コネクタ 82"/>
          <p:cNvCxnSpPr/>
          <p:nvPr/>
        </p:nvCxnSpPr>
        <p:spPr>
          <a:xfrm>
            <a:off x="1575899" y="4694376"/>
            <a:ext cx="1611801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(</a:t>
            </a:r>
            <a:r>
              <a:rPr lang="en-US" altLang="ja-JP" dirty="0" err="1"/>
              <a:t>d</a:t>
            </a:r>
            <a:r>
              <a:rPr lang="en-US" altLang="ja-JP" dirty="0" smtClean="0"/>
              <a:t>) </a:t>
            </a:r>
            <a:r>
              <a:rPr lang="ja-JP" altLang="en-US" dirty="0" smtClean="0"/>
              <a:t>病院別月間売上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7200" y="1600200"/>
            <a:ext cx="2532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2011-03</a:t>
            </a:r>
            <a:r>
              <a:rPr lang="ja-JP" altLang="en-US" dirty="0" smtClean="0"/>
              <a:t>月バルーン売上</a:t>
            </a:r>
            <a:endParaRPr lang="ja-JP" altLang="en-US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457200" y="1969532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457200" y="2709784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u="sng" dirty="0" smtClean="0">
                          <a:solidFill>
                            <a:srgbClr val="0000FF"/>
                          </a:solidFill>
                        </a:rPr>
                        <a:t>Sapphire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Avita</a:t>
                      </a:r>
                      <a:r>
                        <a:rPr kumimoji="1" lang="en-US" altLang="ja-JP" baseline="0" dirty="0" smtClean="0"/>
                        <a:t> HP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product_set_dn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457200" y="1971120"/>
            <a:ext cx="209013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エリア：東京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担当者：菅野 ひろみ</a:t>
            </a:r>
            <a:endParaRPr kumimoji="1" lang="en-US" altLang="ja-JP" sz="1400" dirty="0" smtClean="0"/>
          </a:p>
          <a:p>
            <a:r>
              <a:rPr lang="ja-JP" altLang="en-US" sz="1400" dirty="0" smtClean="0"/>
              <a:t>病院：東京ハートセンター</a:t>
            </a:r>
            <a:endParaRPr kumimoji="1" lang="ja-JP" altLang="en-US" sz="1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214302" y="1600200"/>
            <a:ext cx="2532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2011-03</a:t>
            </a:r>
            <a:r>
              <a:rPr lang="ja-JP" altLang="en-US" dirty="0" smtClean="0"/>
              <a:t>月バルーン売上</a:t>
            </a:r>
            <a:endParaRPr lang="ja-JP" altLang="en-US" dirty="0"/>
          </a:p>
        </p:txBody>
      </p:sp>
      <p:cxnSp>
        <p:nvCxnSpPr>
          <p:cNvPr id="9" name="直線コネクタ 8"/>
          <p:cNvCxnSpPr/>
          <p:nvPr/>
        </p:nvCxnSpPr>
        <p:spPr>
          <a:xfrm>
            <a:off x="3214302" y="1969532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3214302" y="2925227"/>
          <a:ext cx="2352154" cy="1483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u="sng" dirty="0" smtClean="0">
                          <a:solidFill>
                            <a:srgbClr val="0000FF"/>
                          </a:solidFill>
                        </a:rPr>
                        <a:t>103-2015J</a:t>
                      </a:r>
                      <a:endParaRPr kumimoji="1" lang="ja-JP" altLang="en-US" u="sng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103-3015J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…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product_dn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214302" y="1971120"/>
            <a:ext cx="209013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エリア：東京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担当者：菅野 ひろみ</a:t>
            </a:r>
            <a:endParaRPr kumimoji="1" lang="en-US" altLang="ja-JP" sz="1400" dirty="0" smtClean="0"/>
          </a:p>
          <a:p>
            <a:r>
              <a:rPr lang="ja-JP" altLang="en-US" sz="1400" dirty="0" smtClean="0"/>
              <a:t>病院：東京ハートセンター</a:t>
            </a:r>
            <a:endParaRPr lang="en-US" altLang="ja-JP" sz="1400" dirty="0" smtClean="0"/>
          </a:p>
          <a:p>
            <a:r>
              <a:rPr lang="ja-JP" altLang="en-US" sz="1400" dirty="0" smtClean="0"/>
              <a:t>製品名：</a:t>
            </a:r>
            <a:r>
              <a:rPr lang="en-US" altLang="ja-JP" sz="1400" dirty="0" smtClean="0"/>
              <a:t>Sapphire</a:t>
            </a:r>
            <a:endParaRPr kumimoji="1" lang="ja-JP" altLang="en-US" sz="14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334646" y="1598612"/>
            <a:ext cx="2532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2011-03</a:t>
            </a:r>
            <a:r>
              <a:rPr lang="ja-JP" altLang="en-US" dirty="0" smtClean="0"/>
              <a:t>月バルーン売上</a:t>
            </a:r>
            <a:endParaRPr lang="ja-JP" altLang="en-US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6334646" y="1967944"/>
            <a:ext cx="2352154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6334646" y="3139083"/>
          <a:ext cx="2352154" cy="741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62974"/>
                <a:gridCol w="58918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u="none" dirty="0" smtClean="0">
                          <a:solidFill>
                            <a:schemeClr val="tx1"/>
                          </a:solidFill>
                        </a:rPr>
                        <a:t>1501561101</a:t>
                      </a:r>
                      <a:endParaRPr kumimoji="1" lang="ja-JP" altLang="en-US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 err="1" smtClean="0"/>
                        <a:t>lot_number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/>
                        <a:t>本数</a:t>
                      </a:r>
                      <a:endParaRPr kumimoji="1" lang="ja-JP" alt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6334646" y="1969532"/>
            <a:ext cx="2090135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/>
              <a:t>エリア：東京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担当者：菅野 ひろみ</a:t>
            </a:r>
            <a:endParaRPr kumimoji="1" lang="en-US" altLang="ja-JP" sz="1400" dirty="0" smtClean="0"/>
          </a:p>
          <a:p>
            <a:r>
              <a:rPr lang="ja-JP" altLang="en-US" sz="1400" dirty="0" smtClean="0"/>
              <a:t>病院：東京ハートセンター</a:t>
            </a:r>
            <a:endParaRPr lang="en-US" altLang="ja-JP" sz="1400" dirty="0" smtClean="0"/>
          </a:p>
          <a:p>
            <a:r>
              <a:rPr lang="ja-JP" altLang="en-US" sz="1400" dirty="0" smtClean="0"/>
              <a:t>製品名：</a:t>
            </a:r>
            <a:r>
              <a:rPr lang="en-US" altLang="ja-JP" sz="1400" dirty="0" smtClean="0"/>
              <a:t>Sapphire</a:t>
            </a:r>
          </a:p>
          <a:p>
            <a:r>
              <a:rPr kumimoji="1" lang="ja-JP" altLang="en-US" sz="1400" dirty="0" smtClean="0"/>
              <a:t>型番：</a:t>
            </a:r>
            <a:r>
              <a:rPr kumimoji="1" lang="en-US" altLang="ja-JP" sz="1400" dirty="0" smtClean="0"/>
              <a:t>103-2015J</a:t>
            </a:r>
            <a:endParaRPr kumimoji="1" lang="ja-JP" altLang="en-US" sz="1400" dirty="0"/>
          </a:p>
        </p:txBody>
      </p:sp>
      <p:cxnSp>
        <p:nvCxnSpPr>
          <p:cNvPr id="16" name="直線矢印コネクタ 15"/>
          <p:cNvCxnSpPr/>
          <p:nvPr/>
        </p:nvCxnSpPr>
        <p:spPr>
          <a:xfrm flipV="1">
            <a:off x="1435100" y="2925228"/>
            <a:ext cx="1587500" cy="1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V="1">
            <a:off x="4336065" y="3139083"/>
            <a:ext cx="1779202" cy="1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0"/>
          <p:cNvSpPr txBox="1"/>
          <p:nvPr/>
        </p:nvSpPr>
        <p:spPr>
          <a:xfrm>
            <a:off x="2265985" y="4223921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023087" y="4408587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124101" y="3880763"/>
            <a:ext cx="562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u="sng" dirty="0" smtClean="0">
                <a:solidFill>
                  <a:srgbClr val="0000FF"/>
                </a:solidFill>
              </a:rPr>
              <a:t>TOP</a:t>
            </a:r>
            <a:endParaRPr kumimoji="1" lang="ja-JP" altLang="en-US" u="sng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506</Words>
  <Application>Microsoft Macintosh PowerPoint</Application>
  <PresentationFormat>画面に合わせる (4:3)</PresentationFormat>
  <Paragraphs>236</Paragraphs>
  <Slides>5</Slides>
  <Notes>1</Notes>
  <HiddenSlides>0</HiddenSlides>
  <MMClips>0</MMClips>
  <ScaleCrop>false</ScaleCrop>
  <HeadingPairs>
    <vt:vector size="4" baseType="variant"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テーマ</vt:lpstr>
      <vt:lpstr>スライド 1</vt:lpstr>
      <vt:lpstr>(a) 製品群別売上明細</vt:lpstr>
      <vt:lpstr>(b) エリア別売上詳細</vt:lpstr>
      <vt:lpstr>(c) 月間売上</vt:lpstr>
      <vt:lpstr>(d) 病院別月間売上</vt:lpstr>
    </vt:vector>
  </TitlesOfParts>
  <Company>***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OHKI Tetsushi</dc:creator>
  <cp:lastModifiedBy>Ohki Tetsushi</cp:lastModifiedBy>
  <cp:revision>40</cp:revision>
  <dcterms:created xsi:type="dcterms:W3CDTF">2011-04-06T06:38:48Z</dcterms:created>
  <dcterms:modified xsi:type="dcterms:W3CDTF">2011-04-06T11:55:16Z</dcterms:modified>
</cp:coreProperties>
</file>